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6" r:id="rId2"/>
    <p:sldId id="263" r:id="rId3"/>
  </p:sldIdLst>
  <p:sldSz cx="9144000" cy="6858000" type="screen4x3"/>
  <p:notesSz cx="7104063" cy="10234613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中間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78428" cy="513508"/>
          </a:xfrm>
          <a:prstGeom prst="rect">
            <a:avLst/>
          </a:prstGeom>
        </p:spPr>
        <p:txBody>
          <a:bodyPr vert="horz" lIns="94660" tIns="47330" rIns="94660" bIns="47330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992" y="2"/>
            <a:ext cx="3078428" cy="513508"/>
          </a:xfrm>
          <a:prstGeom prst="rect">
            <a:avLst/>
          </a:prstGeom>
        </p:spPr>
        <p:txBody>
          <a:bodyPr vert="horz" lIns="94660" tIns="47330" rIns="94660" bIns="47330" rtlCol="0"/>
          <a:lstStyle>
            <a:lvl1pPr algn="r">
              <a:defRPr sz="1300"/>
            </a:lvl1pPr>
          </a:lstStyle>
          <a:p>
            <a:fld id="{0ED3331C-D461-47FC-A7AB-410D2411CCE0}" type="datetimeFigureOut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60" tIns="47330" rIns="94660" bIns="4733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407" y="4925408"/>
            <a:ext cx="5683250" cy="4029878"/>
          </a:xfrm>
          <a:prstGeom prst="rect">
            <a:avLst/>
          </a:prstGeom>
        </p:spPr>
        <p:txBody>
          <a:bodyPr vert="horz" lIns="94660" tIns="47330" rIns="94660" bIns="4733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8" cy="513507"/>
          </a:xfrm>
          <a:prstGeom prst="rect">
            <a:avLst/>
          </a:prstGeom>
        </p:spPr>
        <p:txBody>
          <a:bodyPr vert="horz" lIns="94660" tIns="47330" rIns="94660" bIns="47330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8" cy="513507"/>
          </a:xfrm>
          <a:prstGeom prst="rect">
            <a:avLst/>
          </a:prstGeom>
        </p:spPr>
        <p:txBody>
          <a:bodyPr vert="horz" lIns="94660" tIns="47330" rIns="94660" bIns="47330" rtlCol="0" anchor="b"/>
          <a:lstStyle>
            <a:lvl1pPr algn="r">
              <a:defRPr sz="1300"/>
            </a:lvl1pPr>
          </a:lstStyle>
          <a:p>
            <a:fld id="{94F3FF59-9F1A-438D-BFD1-3A1AA6E14E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690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3FF59-9F1A-438D-BFD1-3A1AA6E14E7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897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A1C4-DF65-E049-B74D-0D285B813DC9}" type="datetimeFigureOut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9DE7-5275-984E-8197-C9AC5C3FD5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494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A1C4-DF65-E049-B74D-0D285B813DC9}" type="datetimeFigureOut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9DE7-5275-984E-8197-C9AC5C3FD5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7634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A1C4-DF65-E049-B74D-0D285B813DC9}" type="datetimeFigureOut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9DE7-5275-984E-8197-C9AC5C3FD5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8219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A1C4-DF65-E049-B74D-0D285B813DC9}" type="datetimeFigureOut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9DE7-5275-984E-8197-C9AC5C3FD5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634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A1C4-DF65-E049-B74D-0D285B813DC9}" type="datetimeFigureOut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9DE7-5275-984E-8197-C9AC5C3FD5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0823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A1C4-DF65-E049-B74D-0D285B813DC9}" type="datetimeFigureOut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9DE7-5275-984E-8197-C9AC5C3FD5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553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A1C4-DF65-E049-B74D-0D285B813DC9}" type="datetimeFigureOut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9DE7-5275-984E-8197-C9AC5C3FD5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5987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A1C4-DF65-E049-B74D-0D285B813DC9}" type="datetimeFigureOut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9DE7-5275-984E-8197-C9AC5C3FD5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88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A1C4-DF65-E049-B74D-0D285B813DC9}" type="datetimeFigureOut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9DE7-5275-984E-8197-C9AC5C3FD5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735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A1C4-DF65-E049-B74D-0D285B813DC9}" type="datetimeFigureOut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9DE7-5275-984E-8197-C9AC5C3FD5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565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A1C4-DF65-E049-B74D-0D285B813DC9}" type="datetimeFigureOut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9DE7-5275-984E-8197-C9AC5C3FD5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038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5A1C4-DF65-E049-B74D-0D285B813DC9}" type="datetimeFigureOut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C9DE7-5275-984E-8197-C9AC5C3FD5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0165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203719" y="407121"/>
            <a:ext cx="6410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（公社）日本理学療法士協会臨床実習指導者講習会プログラム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068710"/>
              </p:ext>
            </p:extLst>
          </p:nvPr>
        </p:nvGraphicFramePr>
        <p:xfrm>
          <a:off x="731769" y="711149"/>
          <a:ext cx="7737976" cy="5888183"/>
        </p:xfrm>
        <a:graphic>
          <a:graphicData uri="http://schemas.openxmlformats.org/drawingml/2006/table">
            <a:tbl>
              <a:tblPr/>
              <a:tblGrid>
                <a:gridCol w="291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015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1783">
                <a:tc gridSpan="4"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57600" marB="468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57600" marB="468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57600" marB="468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57600" marB="468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28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日程</a:t>
                      </a:r>
                    </a:p>
                  </a:txBody>
                  <a:tcPr marL="36000" marR="36000" marT="57600" marB="4680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時間</a:t>
                      </a:r>
                    </a:p>
                  </a:txBody>
                  <a:tcPr marL="36000" marR="36000" marT="57600" marB="4680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57600" marB="4680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講義・演習テーマ</a:t>
                      </a:r>
                    </a:p>
                  </a:txBody>
                  <a:tcPr marL="36000" marR="36000" marT="57600" marB="4680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１日目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57600" marB="4680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1.5</a:t>
                      </a:r>
                    </a:p>
                  </a:txBody>
                  <a:tcPr marL="36000" marR="36000" marT="576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00〜10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講義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【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理学療法士・作業療法士養成施設における臨床実習制度の理念と概要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】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　　　　臨床実習指導者講習会の開催の背景ならびに目的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　　　　世話人の役割およびグループワークの展開法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576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～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40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休憩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5246910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217" marR="10217" marT="1021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576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40〜11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40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講義２　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【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その他臨床実習に必要な事項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】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教育原論・人間関係論（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1.5</a:t>
                      </a:r>
                    </a:p>
                  </a:txBody>
                  <a:tcPr marL="36000" marR="36000" marT="576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11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40〜13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演習１　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【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その他臨床実習に必要な事項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】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人間関係論（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sz="1000" u="none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576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13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10〜14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休憩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217" marR="10217" marT="1021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00" u="none" dirty="0">
                          <a:solidFill>
                            <a:schemeClr val="tx1"/>
                          </a:solidFill>
                        </a:rPr>
                        <a:t>１</a:t>
                      </a:r>
                      <a:endParaRPr lang="en-US" altLang="ja-JP" sz="1000" u="none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576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14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00〜15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講義３　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【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臨床実習指導者のあり方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】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ハラスメント防止意識の向上（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217" marR="10217" marT="1021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1.5</a:t>
                      </a:r>
                    </a:p>
                  </a:txBody>
                  <a:tcPr marL="36000" marR="36000" marT="576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15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00〜16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演習２　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【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臨床実習指導者のあり方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】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ハラスメントの防止について（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576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16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30〜16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40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休憩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217" marR="10217" marT="1021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576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16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40〜17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40</a:t>
                      </a:r>
                      <a:endParaRPr lang="ja-JP" altLang="en-US" sz="1000" u="non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講義４　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【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臨床実習の到達目標と修了基準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】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217" marR="10217" marT="1021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1.5</a:t>
                      </a:r>
                    </a:p>
                  </a:txBody>
                  <a:tcPr marL="36000" marR="36000" marT="576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17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40〜19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演習３　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【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臨床実習の到達目標と修了基準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】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8000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日目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57600" marB="4680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5760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00〜10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講義５　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【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その他臨床実習に必要な事項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】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臨床実習における学生評価（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217" marR="10217" marT="1021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1.5</a:t>
                      </a:r>
                    </a:p>
                  </a:txBody>
                  <a:tcPr marL="36000" marR="36000" marT="5760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00〜11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演習４　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【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その他臨床実習に必要な事項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】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臨床実習における学生評価（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217" marR="10217" marT="1021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</a:t>
                      </a:r>
                    </a:p>
                  </a:txBody>
                  <a:tcPr marL="36000" marR="36000" marT="5760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11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30〜12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講義６　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【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臨床実習施設における臨床実習プログラムの立案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】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217" marR="10217" marT="1021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5760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12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30〜13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休憩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217" marR="10217" marT="1021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２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5760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13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20〜15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演習５　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【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臨床実習施設における臨床実習プログラムの立案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】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120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t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　　　　規定する時間内で臨床実習プログラムを立案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217" marR="10217" marT="1021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5760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15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20〜15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休憩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217" marR="10217" marT="1021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1.5</a:t>
                      </a:r>
                    </a:p>
                  </a:txBody>
                  <a:tcPr marL="36000" marR="36000" marT="5760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15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30〜17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演習６　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【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臨床実習指導者およびプログラムの評価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】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5333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458653"/>
              </p:ext>
            </p:extLst>
          </p:nvPr>
        </p:nvGraphicFramePr>
        <p:xfrm>
          <a:off x="314037" y="1335761"/>
          <a:ext cx="8523446" cy="4763520"/>
        </p:xfrm>
        <a:graphic>
          <a:graphicData uri="http://schemas.openxmlformats.org/drawingml/2006/table">
            <a:tbl>
              <a:tblPr/>
              <a:tblGrid>
                <a:gridCol w="4093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9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101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講義・演習テーマ</a:t>
                      </a:r>
                    </a:p>
                  </a:txBody>
                  <a:tcPr marL="36000" marR="36000" marT="46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学修目標</a:t>
                      </a:r>
                    </a:p>
                  </a:txBody>
                  <a:tcPr marL="36000" marR="36000" marT="46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472"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【Ⅰ</a:t>
                      </a: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．理学療法士・作業療法士養成施設における臨床実習制度の理念と概要</a:t>
                      </a:r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】</a:t>
                      </a:r>
                    </a:p>
                    <a:p>
                      <a:pPr algn="l" fontAlgn="t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講義１　臨床実習指導者講習会の開催の背景ならびに目的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　世話人の役割およびグループワークの展開法</a:t>
                      </a:r>
                    </a:p>
                  </a:txBody>
                  <a:tcPr marL="36000" marR="36000" marT="468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-92075" algn="l" fontAlgn="t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　臨床実習指導者講習会開催の背景ならびに目的を理解する。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92075" marR="0" indent="-92075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　指定規則、ガイドライン、コアカリキュラムを踏まえて、理学療法士養成教育に　おける臨床実習の理念と概要を理解し、卒前教育で取り組む意義ならびに目標について理解する。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92075" marR="0" lvl="0" indent="-92075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　臨床実習指導者講習会における世話人の役割およびグループワークの展開法を理解する。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92075" marR="0" lvl="0" indent="-92075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468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073"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【Ⅱ</a:t>
                      </a: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．その他臨床実習に必要な事項</a:t>
                      </a:r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】</a:t>
                      </a:r>
                    </a:p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講義２　教育原論・人間関係論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t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演習１　人間関係論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t"/>
                      <a:endParaRPr lang="ja-JP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468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indent="-92075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　臨床実習生が有意義な実習に臨むことができるように、指導者との良好な人間関係の構築方法を検討する。</a:t>
                      </a:r>
                    </a:p>
                  </a:txBody>
                  <a:tcPr marL="36000" marR="36000" marT="468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472"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【Ⅲ</a:t>
                      </a: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．臨床実習指導者の在り方</a:t>
                      </a:r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】</a:t>
                      </a:r>
                    </a:p>
                    <a:p>
                      <a:pPr algn="l" fontAlgn="t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講義３　ハラスメント防止意識の向上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演習２　ハラスメントの防止について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468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-92075" algn="l" fontAlgn="t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　ハラスメントが生じない臨床実習指導を行うために、相談事例等を用いてハラスメント問題の現状を学び、その対応方法を検討する。</a:t>
                      </a:r>
                    </a:p>
                    <a:p>
                      <a:pPr algn="l" fontAlgn="t"/>
                      <a:endParaRPr lang="ja-JP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468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4472"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【Ⅳ</a:t>
                      </a: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．臨床実習の到達目標と修了基準</a:t>
                      </a:r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】</a:t>
                      </a:r>
                    </a:p>
                    <a:p>
                      <a:pPr algn="l" fontAlgn="t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講義４　臨床実習の到達目標と修了基準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t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演習３　臨床実習の到達目標と修了基準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t"/>
                      <a:endParaRPr lang="ja-JP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468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indent="-93663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　臨床実習の構成（見学実習・評価実習・総合臨床実習・訪問または通所リハビリテーション）をレベルに合わせて適切に指導するために、到達目標および修了基準の設定を行う。</a:t>
                      </a:r>
                    </a:p>
                    <a:p>
                      <a:pPr marL="0" marR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468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4772">
                <a:tc>
                  <a:txBody>
                    <a:bodyPr/>
                    <a:lstStyle/>
                    <a:p>
                      <a:pPr marL="0" marR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【Ⅴ</a:t>
                      </a: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．その他臨床実習に必要な事項</a:t>
                      </a:r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】</a:t>
                      </a:r>
                    </a:p>
                    <a:p>
                      <a:pPr marL="0" marR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講義５　臨床実習における学生の評価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演習４　臨床実習における学生の評価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468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3663" indent="-93663" algn="l" fontAlgn="t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　学生の成長を促す評価（学生が実施できる行為を含む）を行うために、適切な評価の種類をあげ、その方法を検討する。</a:t>
                      </a:r>
                    </a:p>
                  </a:txBody>
                  <a:tcPr marL="36000" marR="36000" marT="468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4772"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【Ⅵ</a:t>
                      </a: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．臨床実習施設における臨床実習プログラムの立案</a:t>
                      </a:r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】</a:t>
                      </a:r>
                    </a:p>
                    <a:p>
                      <a:pPr algn="l" fontAlgn="t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講義６　臨床実習施設における臨床実習プログラムの立案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演習５　ガイドライン５（４）に規定する時間数で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　臨床実習プログラムを立案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468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3663" indent="-93663" algn="l" fontAlgn="t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　臨床実習の規程の時間内で効果的な学生の成長を促すために、適切な臨床実習プログラムの立案を行う。</a:t>
                      </a:r>
                    </a:p>
                    <a:p>
                      <a:pPr marL="93663" indent="-93663" algn="l" fontAlgn="t"/>
                      <a:endParaRPr lang="ja-JP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468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4772"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【Ⅶ</a:t>
                      </a: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．臨床実習指導者およびプログラムの評価</a:t>
                      </a:r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】</a:t>
                      </a:r>
                    </a:p>
                    <a:p>
                      <a:pPr algn="l" fontAlgn="t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演習６　臨床実習指導者およびプログラムの評価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t"/>
                      <a:endParaRPr lang="ja-JP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468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3663" indent="-93663" algn="l" fontAlgn="t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　より良い臨床実習指導を行い、さらに今後の改善につなげるために、指導者の評価・実習プログラムの評価の必要性と方法を検討する。</a:t>
                      </a:r>
                    </a:p>
                    <a:p>
                      <a:pPr algn="l" fontAlgn="t"/>
                      <a:endParaRPr lang="ja-JP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468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E1A95D-2573-4C47-9364-6C19AAE72D8E}"/>
              </a:ext>
            </a:extLst>
          </p:cNvPr>
          <p:cNvSpPr txBox="1"/>
          <p:nvPr/>
        </p:nvSpPr>
        <p:spPr>
          <a:xfrm>
            <a:off x="0" y="305525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（公社）日本理学療法士協会臨床実習指導者講習会プログラム</a:t>
            </a:r>
            <a:r>
              <a:rPr lang="ja-JP" altLang="en-US" dirty="0"/>
              <a:t>　</a:t>
            </a:r>
            <a:endParaRPr lang="en-US" altLang="ja-JP" dirty="0"/>
          </a:p>
          <a:p>
            <a:pPr algn="ctr"/>
            <a:endParaRPr lang="en-US" altLang="ja-JP" sz="600" dirty="0"/>
          </a:p>
          <a:p>
            <a:pPr algn="ctr"/>
            <a:r>
              <a:rPr lang="en-US" altLang="ja-JP" dirty="0"/>
              <a:t>【</a:t>
            </a:r>
            <a:r>
              <a:rPr lang="ja-JP" altLang="en-US" dirty="0"/>
              <a:t>学修目標</a:t>
            </a:r>
            <a:r>
              <a:rPr lang="en-US" altLang="ja-JP" dirty="0"/>
              <a:t>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880844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9F999D6AC150A4E99062D8321B2C9E7" ma:contentTypeVersion="9" ma:contentTypeDescription="新しいドキュメントを作成します。" ma:contentTypeScope="" ma:versionID="9e97fce5599ec66cf7067386b9829bc1">
  <xsd:schema xmlns:xsd="http://www.w3.org/2001/XMLSchema" xmlns:xs="http://www.w3.org/2001/XMLSchema" xmlns:p="http://schemas.microsoft.com/office/2006/metadata/properties" xmlns:ns2="686bda4f-3512-40a3-a5c1-b335400c8fa3" xmlns:ns3="3b48e5e7-bd7e-4355-a5e0-1f7c90f29d20" targetNamespace="http://schemas.microsoft.com/office/2006/metadata/properties" ma:root="true" ma:fieldsID="f876f192e4ddccc1647b01cb8fad9935" ns2:_="" ns3:_="">
    <xsd:import namespace="686bda4f-3512-40a3-a5c1-b335400c8fa3"/>
    <xsd:import namespace="3b48e5e7-bd7e-4355-a5e0-1f7c90f29d2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6bda4f-3512-40a3-a5c1-b335400c8fa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48e5e7-bd7e-4355-a5e0-1f7c90f29d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8B32AD7-4E00-4C08-A194-3B02D6C8DB33}"/>
</file>

<file path=customXml/itemProps2.xml><?xml version="1.0" encoding="utf-8"?>
<ds:datastoreItem xmlns:ds="http://schemas.openxmlformats.org/officeDocument/2006/customXml" ds:itemID="{6D5B1040-C8C5-4154-A269-753201EF001B}"/>
</file>

<file path=customXml/itemProps3.xml><?xml version="1.0" encoding="utf-8"?>
<ds:datastoreItem xmlns:ds="http://schemas.openxmlformats.org/officeDocument/2006/customXml" ds:itemID="{EED051E5-1088-48CC-A2C8-0B6FEA4D0EA2}"/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914</Words>
  <Application>Microsoft Office PowerPoint</Application>
  <PresentationFormat>画面に合わせる (4:3)</PresentationFormat>
  <Paragraphs>91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游ゴシック</vt:lpstr>
      <vt:lpstr>Arial</vt:lpstr>
      <vt:lpstr>Calibri</vt:lpstr>
      <vt:lpstr>ホワイト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日高 正巳</dc:creator>
  <cp:lastModifiedBy>嘉光 佐々木</cp:lastModifiedBy>
  <cp:revision>94</cp:revision>
  <cp:lastPrinted>2019-10-02T06:41:19Z</cp:lastPrinted>
  <dcterms:created xsi:type="dcterms:W3CDTF">2018-10-02T23:25:18Z</dcterms:created>
  <dcterms:modified xsi:type="dcterms:W3CDTF">2020-02-14T06:09:53Z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0x010100A9F999D6AC150A4E99062D8321B2C9E7</vt:lpwstr>
  </property>
</Properties>
</file>